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84" r:id="rId10"/>
    <p:sldId id="283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00FF"/>
    <a:srgbClr val="FF66FF"/>
    <a:srgbClr val="FF66CC"/>
    <a:srgbClr val="FF66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7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1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3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64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8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60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2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9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3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2">
                <a:lumMod val="60000"/>
                <a:lumOff val="40000"/>
              </a:schemeClr>
            </a:gs>
            <a:gs pos="71000">
              <a:schemeClr val="accent1">
                <a:tint val="44500"/>
                <a:satMod val="160000"/>
              </a:schemeClr>
            </a:gs>
            <a:gs pos="88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B033-1ADB-404F-91BF-9C9F4DEB1C0A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3331-16DF-4915-AD3C-5651E6838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57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9496" y="1598935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</a:rPr>
              <a:t>Школьная служба</a:t>
            </a:r>
            <a:br>
              <a:rPr lang="ru-RU" sz="6600" b="1" dirty="0" smtClean="0">
                <a:solidFill>
                  <a:srgbClr val="002060"/>
                </a:solidFill>
              </a:rPr>
            </a:br>
            <a:r>
              <a:rPr lang="ru-RU" sz="6600" b="1" dirty="0" smtClean="0">
                <a:solidFill>
                  <a:srgbClr val="002060"/>
                </a:solidFill>
              </a:rPr>
              <a:t> медиации</a:t>
            </a:r>
            <a:br>
              <a:rPr lang="ru-RU" sz="6600" b="1" dirty="0" smtClean="0">
                <a:solidFill>
                  <a:srgbClr val="002060"/>
                </a:solidFill>
              </a:rPr>
            </a:br>
            <a:r>
              <a:rPr lang="ru-RU" sz="6600" b="1" dirty="0">
                <a:solidFill>
                  <a:srgbClr val="002060"/>
                </a:solidFill>
              </a:rPr>
              <a:t/>
            </a:r>
            <a:br>
              <a:rPr lang="ru-RU" sz="6600" b="1" dirty="0">
                <a:solidFill>
                  <a:srgbClr val="002060"/>
                </a:solidFill>
              </a:rPr>
            </a:b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K:\на сайт школы Медиация\эмбл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3609578" cy="351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3" y="260648"/>
            <a:ext cx="9105117" cy="5949280"/>
          </a:xfrm>
        </p:spPr>
      </p:pic>
    </p:spTree>
    <p:extLst>
      <p:ext uri="{BB962C8B-B14F-4D97-AF65-F5344CB8AC3E}">
        <p14:creationId xmlns:p14="http://schemas.microsoft.com/office/powerpoint/2010/main" val="32316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Программа примирения жертвы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>
                <a:solidFill>
                  <a:srgbClr val="002060"/>
                </a:solidFill>
              </a:rPr>
              <a:t>обидчика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Применяется, когда есть криминальная ситуация и стороны признают свое участие в ней. Такая программа может задействовать достаточно большой спектр ситуаций: кражи, конфликты, хулиганство, вымогательство, вандализм, грабежи, угоны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Встречи жертвы и правонарушителя «лицом к лицу» направлены на создание условий для преодолений последствий конфликта (их нейтрализации или устранения) силами самих участников криминальной ситуации.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проводится при добровольном согласии сторон, при условии, что обидчик признает свою ответственность за случившееся и хочет (что устанавливается посредником в ходе предварительных бесед), насколько это возможно, исправить ситуацию.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2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 примирения жертвы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обидчика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ходе таких встреч каждая сторона имеет возможность высказаться, а ведущий помогает: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достичь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взаимопонимания по поводу произошедшего, причин, его вызвавших, и последствий для потерпевшего;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обсудить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сформулировать порядок возмещения ущерба;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планы по изменению конфликтной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Примирительная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 организуется и проводится ведущим, который создает условия для конструктивного диалога и достижения взаимоприемлемого соглашения. Соглашение о возмещении ущерба и планы изменения образа жизни и поведения участников, способствующего возникновению конфликтной ситуации, фиксируется в примирительном договоре.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2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 примирения жертвы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обидчика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Подобные программы необходимы для: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разрешения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конфликтной ситуации путем привлечения к активному участию в этом процессе пострадавшего и обидчика, а также их родственников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превращение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столкновения между людьми в конструктивный процесс решения их проблем;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вразумление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обидчика, осознания им своей ответственности за нанесенный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906758"/>
            <a:ext cx="3201890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94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Программа примирения в </a:t>
            </a:r>
            <a:r>
              <a:rPr lang="ru-RU" b="1" dirty="0" smtClean="0">
                <a:solidFill>
                  <a:srgbClr val="002060"/>
                </a:solidFill>
              </a:rPr>
              <a:t>семье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реализации данной программы акцент делается на изменение разрушительных для семьи отношений, взаимодействий её членов и создание диалога (тогда программа ближе к медиации), либо на разрешение криминальной ситуации - например, в случае воровства в семье (ближе к программе примирения нарушителя и жертвы).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программы особенно необходимы, поскольку именно в особенностях семьи и отношений в ней нередко заложены причины криминальной активности подростка. Кризис семьи может потребовать и более глубоких форм работы, таких как семейная терапия, но программа примирения даст возможность сделать шаг членам семьи к осознанию необходимости собственных усилий и изменению стратегий поведения в ситуации.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07" y="2111963"/>
            <a:ext cx="3281606" cy="32694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31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Школьная и общественная </a:t>
            </a:r>
            <a:r>
              <a:rPr lang="ru-RU" b="1" dirty="0" smtClean="0">
                <a:solidFill>
                  <a:srgbClr val="002060"/>
                </a:solidFill>
              </a:rPr>
              <a:t>конференция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более массовые программы примирения. Они необходимы тогда, когда ситуация затронула достаточно большое количество участников и они испытывают потребность в нормализации отношений между 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конференции выступают группы людей или человек и группа. Стандартной ситуацией для проведения общественных или школьных конференций является решение вопроса об исключении ученика из учебного заведения в связи с систематическим срывом им занятий или прогулами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Такие конференции помогают также при разрешении затяжных конфликтов между классами, или учеником и классом, учителем и классом.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46" y="2176398"/>
            <a:ext cx="3059174" cy="305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4 этапа прохождения примирительной программы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I этап - </a:t>
            </a:r>
            <a:r>
              <a:rPr lang="ru-RU" dirty="0"/>
              <a:t>подготовительный;</a:t>
            </a:r>
            <a:br>
              <a:rPr lang="ru-RU" dirty="0"/>
            </a:br>
            <a:r>
              <a:rPr lang="ru-RU" b="1" dirty="0"/>
              <a:t>II этап </a:t>
            </a:r>
            <a:r>
              <a:rPr lang="ru-RU" dirty="0"/>
              <a:t>- примирения;</a:t>
            </a:r>
            <a:br>
              <a:rPr lang="ru-RU" dirty="0"/>
            </a:br>
            <a:r>
              <a:rPr lang="ru-RU" b="1" dirty="0"/>
              <a:t>III этап </a:t>
            </a:r>
            <a:r>
              <a:rPr lang="ru-RU" dirty="0"/>
              <a:t>- восстановления справедливости;</a:t>
            </a:r>
            <a:br>
              <a:rPr lang="ru-RU" dirty="0"/>
            </a:br>
            <a:r>
              <a:rPr lang="ru-RU" b="1" dirty="0"/>
              <a:t>IV этап </a:t>
            </a:r>
            <a:r>
              <a:rPr lang="ru-RU" dirty="0"/>
              <a:t>– профилактический.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49" y="1772816"/>
            <a:ext cx="4104456" cy="3960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44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I этап - подготовительный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данного этапа является подготовка к проведению примирительной встречи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Решаются 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получения информации о конфликте, оценки конфликта с точки зрения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эффективности применения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нему посредничества;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установления доверительных отношений со сторонами конфликта, получения представления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содержании произошедшего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конфликта со слов его участников, принятия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переживаний, оценок участников ситуации и их мнений по разрешению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представления процедуры примирения и мотивации сторон на участие в ней;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в случае получения согласия - информирования о вопросах, которые будут обсуждаться на примирительной встрече, о правилах встречи.</a:t>
            </a:r>
          </a:p>
        </p:txBody>
      </p:sp>
    </p:spTree>
    <p:extLst>
      <p:ext uri="{BB962C8B-B14F-4D97-AF65-F5344CB8AC3E}">
        <p14:creationId xmlns:p14="http://schemas.microsoft.com/office/powerpoint/2010/main" val="33306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Критерии готовности участников к переходу на следующий этап: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критериями готовности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считают: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участниками случившегося;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негативных последствий, которые несет конфликт;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своей вины; искреннее желание совершить какие-либо действия для изменения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желание обсудить, существующую проблему с другими участниками;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уверенность каждого в своей готовности встретиться «лицом к лицу» с противоположной стороной, для обсуждения конкретных действий по выходу из сложившейся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Ожидаемый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положительный результ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 - согласие участников конфликта на принятие участия в примирительной встрече.</a:t>
            </a:r>
          </a:p>
        </p:txBody>
      </p:sp>
    </p:spTree>
    <p:extLst>
      <p:ext uri="{BB962C8B-B14F-4D97-AF65-F5344CB8AC3E}">
        <p14:creationId xmlns:p14="http://schemas.microsoft.com/office/powerpoint/2010/main" val="14200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II этап - примирения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данного этапа является организация и проведение примирительной встречи, создание условий для заключения примирительного соглашения между сторонами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Решаются 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помощи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сильных эмоций представителей сторон;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диалога сторон, направленного на восстановление картины и последствий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помощи сторонам в осознании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несправедливости произошедшего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диалога о возмещении ущерба, о будущем нарушителя, а при необходимости - и будущем жертвы. Поиск ответа на вопрос: «Как сделать, чтобы этого не повторилось?»;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составления примирительного соглашения сторон, учитывающего согласованные решения сторон и механизм его выполнения.</a:t>
            </a:r>
          </a:p>
        </p:txBody>
      </p:sp>
    </p:spTree>
    <p:extLst>
      <p:ext uri="{BB962C8B-B14F-4D97-AF65-F5344CB8AC3E}">
        <p14:creationId xmlns:p14="http://schemas.microsoft.com/office/powerpoint/2010/main" val="12379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группы школьных конфликтов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детьми - как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внутривозрастные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межвозрастные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детьми и учителями;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 и родителями;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в самом педагогическом коллективе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межучительские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между педагогами и администрацией;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внутри родительского сообщества,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межродительские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это наименее заметные и наименее болезненные для учителей конфликты.</a:t>
            </a:r>
          </a:p>
        </p:txBody>
      </p:sp>
    </p:spTree>
    <p:extLst>
      <p:ext uri="{BB962C8B-B14F-4D97-AF65-F5344CB8AC3E}">
        <p14:creationId xmlns:p14="http://schemas.microsoft.com/office/powerpoint/2010/main" val="13027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Примирительное соглашение.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 чтобы примирительное соглашение (договор) по результатам примирения было эффективным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составить его абсолютно точным и конкретным, так чтобы оно воспринималось однозначно обеими сторонами;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написать его тем языком, который понятен обеим сторонам; конкретизировать имена, сроки, суммы;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прописать только реалистичные удовлетворяющие интересы обеих сторон действия;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сформулировать соглашение нейтрально, не оскорбляя ничьего достоинства;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указать, каким образом будут разрешаться вопросы, которые могут возникнуть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будущем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04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III этап - восстановления справедливости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этапа является - обеспечение успешности выполнения пунктов соглашения, достигнутого на предыдущем этапе представителями сторон.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Решаются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контроля за выполнением условий соглашения;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при необходимости дополнительных встреч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Критерии готовности участников к переходу на следующий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выполнение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соглашения, удовлетворенность всех сторон конфликтной ситуации, прекращение разрастания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Ожидаемый положительный результат - успешное выполнение условий соглашения.</a:t>
            </a:r>
          </a:p>
        </p:txBody>
      </p:sp>
    </p:spTree>
    <p:extLst>
      <p:ext uri="{BB962C8B-B14F-4D97-AF65-F5344CB8AC3E}">
        <p14:creationId xmlns:p14="http://schemas.microsoft.com/office/powerpoint/2010/main" val="33594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IV этап – профилактический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этапа является окончательное налаживание отношений между сторонами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Решается задача: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возможных рецидивов, возобновления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окончания выполнения сторонами условий соглашения проводится работа по профилактическому сопровождению подростка.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сопровождение подростков включает в себя психолого - педагогические, диагностике - коррекционные программы, социально - педагогические программы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ресоциализации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восстановление социального статуса подростка в системе межличностных отношений, переориентацию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референтных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социальных установок. Работа ведется по диагностическому,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психокоррекционному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оздоровительному, учебно - воспитательному и социально -правовому направлениям.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Длительность профилактического этапа от 6 месяцев до 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Этапы выполнения программы примирения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Создать условия для ведения примирительной встречи (организация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помещения, расположение участников, возможность для конфиденциальных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переговоров).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2. Представить участников, обсудить правила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встречи.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3. Помочь выразить (а при необходимости переформулировать) сильные эмоции сторон.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4. Организовать диалог сторон, направленный на восстановление картины последствий ситуации.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5. Помочь сторонам в признании несправедливости произошедшего.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6. Организовать диалог о возмещении ущерба, не повторения ситуации в будущем, о будущем правонарушителя, а при необходимости и будущем жертвы.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7. Составить примирительный договор сторон, учитывающий согласованные решения сторон и механизм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выполнения.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8. Выяснить, кто будет информировать о ходе выполнении договора.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16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34736" cy="6237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32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Конфликты между учащимися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большей части конфликтов между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детьми: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раздражительность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некоторых школьников преодолевать психологические и учебные нагрузки без агрессивной реакции на источник раздражения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перегруженность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учебной программы, шумная атмосфера, большое количество различных людей в школе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ученическом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коллективе к провокационным и насильственным действиям предрасполагает и большая анонимность, круговая порука среди учащихся, меньшая вероятность выявления конфликтов на ранней стадии и их предотвращения.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конфликты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начальной школе, особенно в первом классе, - это в первую очередь самоутверждение ребенка в статусе ученика.</a:t>
            </a:r>
          </a:p>
        </p:txBody>
      </p:sp>
    </p:spTree>
    <p:extLst>
      <p:ext uri="{BB962C8B-B14F-4D97-AF65-F5344CB8AC3E}">
        <p14:creationId xmlns:p14="http://schemas.microsoft.com/office/powerpoint/2010/main" val="29103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Школьные конфликты в младших классах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1. Борьба за лидерство.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классе учится один-два сильных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харизматичных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лидера, которые быстренько занимают свои позиции и умело верховодят в коллективе. Но если в классе много ребят с ярко выраженными лидерскими наклонностями, то начинается борьба за лидерство. Порой с применением, как принято сейчас говорить, «грязных технологий». Так что если ребенок уже в детском саду проявлял лидерские качества, то в школе ему может быть нелегко, особенно если он схлестнется с более сильным, амбициозным характером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2. Борьба за место под солнцем.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соревнуются, кто из них самый достойный, сражаются за любовь и внимание учителя. Эта борьба характерна не только для лидеров, но и для детей с мягким, незлобивым характером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3. Борьба за статус ученика.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Особенно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это характерно для девочек, некоторые из них рьяно мечтают о статусе первой ученицы в классе, «звезды в тумане». Отсюда и манипулирование сознанием учащихся, общественным мнением.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Также в названном звене обучения встречаются конфликты между успешными и неуспешными учащимися внутри класса.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581128"/>
            <a:ext cx="339015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265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 </a:t>
            </a:r>
            <a:r>
              <a:rPr lang="ru-RU" b="1" dirty="0">
                <a:solidFill>
                  <a:srgbClr val="002060"/>
                </a:solidFill>
              </a:rPr>
              <a:t>между учителем и учащимися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«дискриминация» по отношению к учащимся (деление учеников на способных и неспособных; беседы во внеурочное время только с отличниками и др.);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оценка успеваемости;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демонстративное потакание школьникам, чьи родители имеют ту или иную форму власти над учителем;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жестокость в обращении с учащимися.</a:t>
            </a:r>
          </a:p>
        </p:txBody>
      </p:sp>
    </p:spTree>
    <p:extLst>
      <p:ext uri="{BB962C8B-B14F-4D97-AF65-F5344CB8AC3E}">
        <p14:creationId xmlns:p14="http://schemas.microsoft.com/office/powerpoint/2010/main" val="33980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 </a:t>
            </a:r>
            <a:r>
              <a:rPr lang="ru-RU" b="1" dirty="0">
                <a:solidFill>
                  <a:srgbClr val="002060"/>
                </a:solidFill>
              </a:rPr>
              <a:t>- «учитель - родители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учителя, в основном женщины, зачастую сами создают конфликтные ситуации и придают им излишнюю эмоциональную окраску. Основными способами воздействия на нерадивых школьников со стороны взрослых, как правило, являются поучение, угроза наказанием или наказание, поиски виновного, формальное урегулирование конфликта.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Неразрешенные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конфликты с учителями и одноклассниками являются одной из основных причин нежелания ребёнка посещать школу, приводят к созреванию комплекса неполноценности, деформации личностного развития, закреплению негативного отношения к обучению.</a:t>
            </a:r>
          </a:p>
        </p:txBody>
      </p:sp>
    </p:spTree>
    <p:extLst>
      <p:ext uri="{BB962C8B-B14F-4D97-AF65-F5344CB8AC3E}">
        <p14:creationId xmlns:p14="http://schemas.microsoft.com/office/powerpoint/2010/main" val="41646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Конфликты в </a:t>
            </a:r>
            <a:r>
              <a:rPr lang="ru-RU" b="1" dirty="0">
                <a:solidFill>
                  <a:srgbClr val="002060"/>
                </a:solidFill>
              </a:rPr>
              <a:t>педагогическом коллективе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молодыми учителями и учителями со стажем работы;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преподающими разные предметы (например, между физиками и словесниками);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преподающими один и тот же предмет;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имеющими звание, должностной статус (учитель высшей категории, руководитель методического объединения) и не имеющими их;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 начальных классов и среднего звена;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чьи дети учатся в одной школе и др. (недовольство учителей отношением к их собственному ребенку своих коллег; недостаточная помощь и контроль за собственными детьми педагогов-матерей в силу огромной профессиональной занятости; особенность положения ребенка учителя в школьном социуме (всегда «на виду») и переживание по этому поводу матери-педагога, создающее вокруг нее постоянное «поле напряженности»; запредельно частое обращение учителей к коллегам, чьи дети учатся в школе, с просьбами, замечаниями, жалобами по поводу поведения и учебы их ребенка).</a:t>
            </a:r>
          </a:p>
        </p:txBody>
      </p:sp>
    </p:spTree>
    <p:extLst>
      <p:ext uri="{BB962C8B-B14F-4D97-AF65-F5344CB8AC3E}">
        <p14:creationId xmlns:p14="http://schemas.microsoft.com/office/powerpoint/2010/main" val="40406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Школьная медиация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600200"/>
            <a:ext cx="519492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собирательное понятие, применимое ко всему многообразию вариантов общения детей, подростков и молодежи в целом, как между собой, так и с представителями других возрастных групп. При столь широком спектре общения часто приходится иметь дело со столкновением интересов. Школьная медиация подразумевает, что мы можем сократить количество подобных столкновений и облегчить их последствия. Навыку мирно разрешать конфликтные ситуации и уметь их предотвращать можно обучить. И чем раньше мы начнем это обучение - тем лучше.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5" y="2276872"/>
            <a:ext cx="3460838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12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55301" cy="6408712"/>
          </a:xfrm>
        </p:spPr>
      </p:pic>
    </p:spTree>
    <p:extLst>
      <p:ext uri="{BB962C8B-B14F-4D97-AF65-F5344CB8AC3E}">
        <p14:creationId xmlns:p14="http://schemas.microsoft.com/office/powerpoint/2010/main" val="5227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973</Words>
  <Application>Microsoft Office PowerPoint</Application>
  <PresentationFormat>Экран (4:3)</PresentationFormat>
  <Paragraphs>68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Школьная служба  медиации  </vt:lpstr>
      <vt:lpstr>Основные группы школьных конфликтов</vt:lpstr>
      <vt:lpstr>Конфликты между учащимися</vt:lpstr>
      <vt:lpstr>Школьные конфликты в младших классах </vt:lpstr>
      <vt:lpstr>Конфликт между учителем и учащимися</vt:lpstr>
      <vt:lpstr>Конфликт - «учитель - родители» </vt:lpstr>
      <vt:lpstr>Конфликты в педагогическом коллективе </vt:lpstr>
      <vt:lpstr>Школьная медиация </vt:lpstr>
      <vt:lpstr>Презентация PowerPoint</vt:lpstr>
      <vt:lpstr>Презентация PowerPoint</vt:lpstr>
      <vt:lpstr>Программа примирения жертвы  и обидчика </vt:lpstr>
      <vt:lpstr>Программа примирения жертвы  и обидчика </vt:lpstr>
      <vt:lpstr>Программа примирения жертвы  и обидчика </vt:lpstr>
      <vt:lpstr>Программа примирения в семье </vt:lpstr>
      <vt:lpstr>Школьная и общественная конференция</vt:lpstr>
      <vt:lpstr>4 этапа прохождения примирительной программы:</vt:lpstr>
      <vt:lpstr>I этап - подготовительный</vt:lpstr>
      <vt:lpstr>Критерии готовности участников к переходу на следующий этап:</vt:lpstr>
      <vt:lpstr>II этап - примирения</vt:lpstr>
      <vt:lpstr>Примирительное соглашение.</vt:lpstr>
      <vt:lpstr>III этап - восстановления справедливости</vt:lpstr>
      <vt:lpstr>IV этап – профилактический</vt:lpstr>
      <vt:lpstr>Этапы выполнения программы примирения: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 примирения</dc:title>
  <dc:creator>User</dc:creator>
  <cp:lastModifiedBy>Admin</cp:lastModifiedBy>
  <cp:revision>16</cp:revision>
  <dcterms:created xsi:type="dcterms:W3CDTF">2017-02-24T16:23:54Z</dcterms:created>
  <dcterms:modified xsi:type="dcterms:W3CDTF">2020-02-05T19:27:23Z</dcterms:modified>
</cp:coreProperties>
</file>